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4" r:id="rId19"/>
    <p:sldId id="270" r:id="rId20"/>
    <p:sldId id="271" r:id="rId21"/>
    <p:sldId id="272" r:id="rId22"/>
    <p:sldId id="273" r:id="rId23"/>
    <p:sldId id="275"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88" autoAdjust="0"/>
  </p:normalViewPr>
  <p:slideViewPr>
    <p:cSldViewPr snapToGrid="0">
      <p:cViewPr varScale="1">
        <p:scale>
          <a:sx n="104" d="100"/>
          <a:sy n="104" d="100"/>
        </p:scale>
        <p:origin x="14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4CC7C-310D-4B1D-90F4-431580D3E1D9}" type="datetimeFigureOut">
              <a:rPr lang="nl-NL" smtClean="0"/>
              <a:t>17-1-2023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3B57B-F4E6-453B-8164-0C8FF756FB5E}" type="slidenum">
              <a:rPr lang="nl-NL" smtClean="0"/>
              <a:t>‹nr.›</a:t>
            </a:fld>
            <a:endParaRPr lang="nl-NL"/>
          </a:p>
        </p:txBody>
      </p:sp>
    </p:spTree>
    <p:extLst>
      <p:ext uri="{BB962C8B-B14F-4D97-AF65-F5344CB8AC3E}">
        <p14:creationId xmlns:p14="http://schemas.microsoft.com/office/powerpoint/2010/main" val="1308938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afvoeren urine</a:t>
            </a:r>
          </a:p>
          <a:p>
            <a:r>
              <a:rPr lang="nl-NL" dirty="0"/>
              <a:t>2 nieren halen soms meer soms minder vocht uit bloed. Ligt eraan hoeveel er aangevuld wordt. </a:t>
            </a:r>
          </a:p>
          <a:p>
            <a:r>
              <a:rPr lang="nl-NL" dirty="0"/>
              <a:t>3 hormonen aanmaak rode bloedcellen, zoutbalans en bloeddruk regelen. </a:t>
            </a:r>
          </a:p>
          <a:p>
            <a:r>
              <a:rPr lang="nl-NL" dirty="0"/>
              <a:t>4 samen met ademhalingsstelsel zorgen voor juiste zuurgraad in bloed</a:t>
            </a:r>
          </a:p>
          <a:p>
            <a:r>
              <a:rPr lang="nl-NL" dirty="0"/>
              <a:t>Vochtbalans op peil houden, zouten opgenomen in bloedbaan en hierdoor water weer teruggetrokken naar bloedbaan</a:t>
            </a:r>
          </a:p>
        </p:txBody>
      </p:sp>
      <p:sp>
        <p:nvSpPr>
          <p:cNvPr id="4" name="Tijdelijke aanduiding voor dianummer 3"/>
          <p:cNvSpPr>
            <a:spLocks noGrp="1"/>
          </p:cNvSpPr>
          <p:nvPr>
            <p:ph type="sldNum" sz="quarter" idx="5"/>
          </p:nvPr>
        </p:nvSpPr>
        <p:spPr/>
        <p:txBody>
          <a:bodyPr/>
          <a:lstStyle/>
          <a:p>
            <a:fld id="{DB33B57B-F4E6-453B-8164-0C8FF756FB5E}" type="slidenum">
              <a:rPr lang="nl-NL" smtClean="0"/>
              <a:t>4</a:t>
            </a:fld>
            <a:endParaRPr lang="nl-NL"/>
          </a:p>
        </p:txBody>
      </p:sp>
    </p:spTree>
    <p:extLst>
      <p:ext uri="{BB962C8B-B14F-4D97-AF65-F5344CB8AC3E}">
        <p14:creationId xmlns:p14="http://schemas.microsoft.com/office/powerpoint/2010/main" val="2291923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1/17/2023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4B3A8-50D3-4C6F-9CBB-A74D6C399DB8}"/>
              </a:ext>
            </a:extLst>
          </p:cNvPr>
          <p:cNvSpPr>
            <a:spLocks noGrp="1"/>
          </p:cNvSpPr>
          <p:nvPr>
            <p:ph type="ctrTitle"/>
          </p:nvPr>
        </p:nvSpPr>
        <p:spPr/>
        <p:txBody>
          <a:bodyPr/>
          <a:lstStyle/>
          <a:p>
            <a:r>
              <a:rPr lang="nl-NL" dirty="0"/>
              <a:t>Gezondheid</a:t>
            </a:r>
            <a:br>
              <a:rPr lang="nl-NL" dirty="0"/>
            </a:br>
            <a:endParaRPr lang="nl-NL" dirty="0"/>
          </a:p>
        </p:txBody>
      </p:sp>
      <p:sp>
        <p:nvSpPr>
          <p:cNvPr id="3" name="Ondertitel 2">
            <a:extLst>
              <a:ext uri="{FF2B5EF4-FFF2-40B4-BE49-F238E27FC236}">
                <a16:creationId xmlns:a16="http://schemas.microsoft.com/office/drawing/2014/main" id="{15AAE166-8911-43EB-B0C7-8BF595294D7B}"/>
              </a:ext>
            </a:extLst>
          </p:cNvPr>
          <p:cNvSpPr>
            <a:spLocks noGrp="1"/>
          </p:cNvSpPr>
          <p:nvPr>
            <p:ph type="subTitle" idx="1"/>
          </p:nvPr>
        </p:nvSpPr>
        <p:spPr/>
        <p:txBody>
          <a:bodyPr/>
          <a:lstStyle/>
          <a:p>
            <a:r>
              <a:rPr lang="nl-NL" dirty="0"/>
              <a:t>Niveau 2 blok 1.03</a:t>
            </a:r>
          </a:p>
        </p:txBody>
      </p:sp>
    </p:spTree>
    <p:extLst>
      <p:ext uri="{BB962C8B-B14F-4D97-AF65-F5344CB8AC3E}">
        <p14:creationId xmlns:p14="http://schemas.microsoft.com/office/powerpoint/2010/main" val="2970187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A150B-1552-4464-B81B-9CA05D7BB88C}"/>
              </a:ext>
            </a:extLst>
          </p:cNvPr>
          <p:cNvSpPr>
            <a:spLocks noGrp="1"/>
          </p:cNvSpPr>
          <p:nvPr>
            <p:ph type="title"/>
          </p:nvPr>
        </p:nvSpPr>
        <p:spPr/>
        <p:txBody>
          <a:bodyPr/>
          <a:lstStyle/>
          <a:p>
            <a:r>
              <a:rPr lang="nl-NL" dirty="0"/>
              <a:t>Pat waarden opdracht</a:t>
            </a:r>
          </a:p>
        </p:txBody>
      </p:sp>
      <p:sp>
        <p:nvSpPr>
          <p:cNvPr id="3" name="Tijdelijke aanduiding voor inhoud 2">
            <a:extLst>
              <a:ext uri="{FF2B5EF4-FFF2-40B4-BE49-F238E27FC236}">
                <a16:creationId xmlns:a16="http://schemas.microsoft.com/office/drawing/2014/main" id="{2713B68A-250E-461D-A1AE-53541854D420}"/>
              </a:ext>
            </a:extLst>
          </p:cNvPr>
          <p:cNvSpPr>
            <a:spLocks noGrp="1"/>
          </p:cNvSpPr>
          <p:nvPr>
            <p:ph sz="quarter" idx="13"/>
          </p:nvPr>
        </p:nvSpPr>
        <p:spPr/>
        <p:txBody>
          <a:bodyPr/>
          <a:lstStyle/>
          <a:p>
            <a:r>
              <a:rPr lang="nl-NL" dirty="0"/>
              <a:t>Zoek in tweetallen op wat pat-waarden zijn. </a:t>
            </a:r>
          </a:p>
          <a:p>
            <a:r>
              <a:rPr lang="nl-NL" dirty="0"/>
              <a:t>Geef ook aan wat de normaalwaarden van een paard of ezel moeten zijn. Noteer kort hoe je deze waarden vast kunt stellen. Dus welke handelingen voer je uit, welke hulpmiddelen heb je nodig en waar moet je op letten. </a:t>
            </a:r>
          </a:p>
        </p:txBody>
      </p:sp>
    </p:spTree>
    <p:extLst>
      <p:ext uri="{BB962C8B-B14F-4D97-AF65-F5344CB8AC3E}">
        <p14:creationId xmlns:p14="http://schemas.microsoft.com/office/powerpoint/2010/main" val="1848266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8FA4C-0DE5-4DCF-A177-0A033B9ADC94}"/>
              </a:ext>
            </a:extLst>
          </p:cNvPr>
          <p:cNvSpPr>
            <a:spLocks noGrp="1"/>
          </p:cNvSpPr>
          <p:nvPr>
            <p:ph type="title"/>
          </p:nvPr>
        </p:nvSpPr>
        <p:spPr/>
        <p:txBody>
          <a:bodyPr/>
          <a:lstStyle/>
          <a:p>
            <a:r>
              <a:rPr lang="nl-NL" dirty="0"/>
              <a:t>factorziekten</a:t>
            </a:r>
          </a:p>
        </p:txBody>
      </p:sp>
      <p:sp>
        <p:nvSpPr>
          <p:cNvPr id="3" name="Tijdelijke aanduiding voor inhoud 2">
            <a:extLst>
              <a:ext uri="{FF2B5EF4-FFF2-40B4-BE49-F238E27FC236}">
                <a16:creationId xmlns:a16="http://schemas.microsoft.com/office/drawing/2014/main" id="{61612281-ECE1-4528-9206-51AF2758BDE5}"/>
              </a:ext>
            </a:extLst>
          </p:cNvPr>
          <p:cNvSpPr>
            <a:spLocks noGrp="1"/>
          </p:cNvSpPr>
          <p:nvPr>
            <p:ph sz="quarter" idx="13"/>
          </p:nvPr>
        </p:nvSpPr>
        <p:spPr/>
        <p:txBody>
          <a:bodyPr>
            <a:normAutofit fontScale="85000" lnSpcReduction="10000"/>
          </a:bodyPr>
          <a:lstStyle/>
          <a:p>
            <a:r>
              <a:rPr lang="nl-NL" dirty="0"/>
              <a:t>meerdere oorzaken. </a:t>
            </a:r>
          </a:p>
          <a:p>
            <a:r>
              <a:rPr lang="nl-NL" dirty="0"/>
              <a:t> </a:t>
            </a:r>
            <a:r>
              <a:rPr lang="nl-NL" b="1" i="1" dirty="0"/>
              <a:t>Dierfactoren</a:t>
            </a:r>
            <a:r>
              <a:rPr lang="nl-NL" dirty="0"/>
              <a:t> hebben te maken met vooral het dier zelf, zoals kreupelheid die veroorzaakt wordt door  afwijkingen van  gewrichten.</a:t>
            </a:r>
          </a:p>
          <a:p>
            <a:r>
              <a:rPr lang="nl-NL" b="1" i="1" dirty="0"/>
              <a:t>Omgevingsfactoren</a:t>
            </a:r>
            <a:r>
              <a:rPr lang="nl-NL" dirty="0"/>
              <a:t> zijn ziekteoorzaken door de omgeving waarin het dier gehouden worden, zoals ademhalingsproblemen bij paarden die gehuisvest zijn in stallen met een slecht klimaat. </a:t>
            </a:r>
          </a:p>
          <a:p>
            <a:r>
              <a:rPr lang="nl-NL" b="1" i="1" dirty="0"/>
              <a:t>Managementfactoren</a:t>
            </a:r>
            <a:r>
              <a:rPr lang="nl-NL" dirty="0"/>
              <a:t> zijn oorzaken door de beslissingen  van de paardenhouder, zoals het te vroeg inzetten voor de sport wat kan leiden tot kreupelheden. Meestal is het een combinatie van deze drie factoren die leiden tot de ziekte; vaak is er wel één hoofdoorzaak aan te wijzen.</a:t>
            </a:r>
          </a:p>
          <a:p>
            <a:r>
              <a:rPr lang="nl-NL" dirty="0"/>
              <a:t>voedingsziekten, ademhalingsziekten, infectieziekten, worminfecties en wonden</a:t>
            </a:r>
            <a:r>
              <a:rPr lang="nl-NL" b="1" dirty="0"/>
              <a:t>.</a:t>
            </a:r>
            <a:endParaRPr lang="nl-NL" dirty="0"/>
          </a:p>
          <a:p>
            <a:endParaRPr lang="nl-NL" dirty="0"/>
          </a:p>
        </p:txBody>
      </p:sp>
    </p:spTree>
    <p:extLst>
      <p:ext uri="{BB962C8B-B14F-4D97-AF65-F5344CB8AC3E}">
        <p14:creationId xmlns:p14="http://schemas.microsoft.com/office/powerpoint/2010/main" val="1456534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D7F10-593D-45CF-A38A-3846224E108F}"/>
              </a:ext>
            </a:extLst>
          </p:cNvPr>
          <p:cNvSpPr>
            <a:spLocks noGrp="1"/>
          </p:cNvSpPr>
          <p:nvPr>
            <p:ph type="title"/>
          </p:nvPr>
        </p:nvSpPr>
        <p:spPr/>
        <p:txBody>
          <a:bodyPr/>
          <a:lstStyle/>
          <a:p>
            <a:r>
              <a:rPr lang="nl-NL" dirty="0"/>
              <a:t>Anatomie van het paard</a:t>
            </a:r>
          </a:p>
        </p:txBody>
      </p:sp>
      <p:sp>
        <p:nvSpPr>
          <p:cNvPr id="3" name="Tijdelijke aanduiding voor inhoud 2">
            <a:extLst>
              <a:ext uri="{FF2B5EF4-FFF2-40B4-BE49-F238E27FC236}">
                <a16:creationId xmlns:a16="http://schemas.microsoft.com/office/drawing/2014/main" id="{2F79A4E8-0176-485B-A523-DCF5F7D847BC}"/>
              </a:ext>
            </a:extLst>
          </p:cNvPr>
          <p:cNvSpPr>
            <a:spLocks noGrp="1"/>
          </p:cNvSpPr>
          <p:nvPr>
            <p:ph sz="quarter" idx="13"/>
          </p:nvPr>
        </p:nvSpPr>
        <p:spPr/>
        <p:txBody>
          <a:bodyPr/>
          <a:lstStyle/>
          <a:p>
            <a:r>
              <a:rPr lang="nl-NL" dirty="0"/>
              <a:t>We gaan kijken naar bottenstelsel met de verschillende typen gewrichten</a:t>
            </a:r>
          </a:p>
          <a:p>
            <a:r>
              <a:rPr lang="nl-NL" dirty="0"/>
              <a:t>Ook gaan we de verschillende botten benoemen en kun je aangeven wat de functie is van de botten</a:t>
            </a:r>
          </a:p>
        </p:txBody>
      </p:sp>
    </p:spTree>
    <p:extLst>
      <p:ext uri="{BB962C8B-B14F-4D97-AF65-F5344CB8AC3E}">
        <p14:creationId xmlns:p14="http://schemas.microsoft.com/office/powerpoint/2010/main" val="215246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55397-8A8B-49DE-B7FB-8BE25256A41C}"/>
              </a:ext>
            </a:extLst>
          </p:cNvPr>
          <p:cNvSpPr>
            <a:spLocks noGrp="1"/>
          </p:cNvSpPr>
          <p:nvPr>
            <p:ph type="title"/>
          </p:nvPr>
        </p:nvSpPr>
        <p:spPr/>
        <p:txBody>
          <a:bodyPr/>
          <a:lstStyle/>
          <a:p>
            <a:r>
              <a:rPr lang="nl-NL" dirty="0"/>
              <a:t>skelet</a:t>
            </a:r>
          </a:p>
        </p:txBody>
      </p:sp>
      <p:sp>
        <p:nvSpPr>
          <p:cNvPr id="3" name="Tijdelijke aanduiding voor inhoud 2">
            <a:extLst>
              <a:ext uri="{FF2B5EF4-FFF2-40B4-BE49-F238E27FC236}">
                <a16:creationId xmlns:a16="http://schemas.microsoft.com/office/drawing/2014/main" id="{377D074E-F3D9-4BD4-9FFA-262D3125952F}"/>
              </a:ext>
            </a:extLst>
          </p:cNvPr>
          <p:cNvSpPr>
            <a:spLocks noGrp="1"/>
          </p:cNvSpPr>
          <p:nvPr>
            <p:ph sz="quarter" idx="13"/>
          </p:nvPr>
        </p:nvSpPr>
        <p:spPr/>
        <p:txBody>
          <a:bodyPr/>
          <a:lstStyle/>
          <a:p>
            <a:r>
              <a:rPr lang="nl-NL" dirty="0"/>
              <a:t>Skelet heeft vier verschillende functies.</a:t>
            </a:r>
          </a:p>
          <a:p>
            <a:pPr lvl="1"/>
            <a:r>
              <a:rPr lang="nl-NL" dirty="0"/>
              <a:t>Welke?</a:t>
            </a:r>
          </a:p>
        </p:txBody>
      </p:sp>
    </p:spTree>
    <p:extLst>
      <p:ext uri="{BB962C8B-B14F-4D97-AF65-F5344CB8AC3E}">
        <p14:creationId xmlns:p14="http://schemas.microsoft.com/office/powerpoint/2010/main" val="2420726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ED238-BC0E-46F6-9C62-172FC908AB40}"/>
              </a:ext>
            </a:extLst>
          </p:cNvPr>
          <p:cNvSpPr>
            <a:spLocks noGrp="1"/>
          </p:cNvSpPr>
          <p:nvPr>
            <p:ph type="title"/>
          </p:nvPr>
        </p:nvSpPr>
        <p:spPr/>
        <p:txBody>
          <a:bodyPr/>
          <a:lstStyle/>
          <a:p>
            <a:r>
              <a:rPr lang="nl-NL" dirty="0"/>
              <a:t>Typen botten en de functies</a:t>
            </a:r>
          </a:p>
        </p:txBody>
      </p:sp>
      <p:sp>
        <p:nvSpPr>
          <p:cNvPr id="3" name="Tijdelijke aanduiding voor inhoud 2">
            <a:extLst>
              <a:ext uri="{FF2B5EF4-FFF2-40B4-BE49-F238E27FC236}">
                <a16:creationId xmlns:a16="http://schemas.microsoft.com/office/drawing/2014/main" id="{A4BADF3E-4E54-46A2-B44C-742244C9F833}"/>
              </a:ext>
            </a:extLst>
          </p:cNvPr>
          <p:cNvSpPr>
            <a:spLocks noGrp="1"/>
          </p:cNvSpPr>
          <p:nvPr>
            <p:ph sz="quarter" idx="13"/>
          </p:nvPr>
        </p:nvSpPr>
        <p:spPr/>
        <p:txBody>
          <a:bodyPr/>
          <a:lstStyle/>
          <a:p>
            <a:r>
              <a:rPr lang="nl-NL" dirty="0"/>
              <a:t>Botten noemen we ook wel beenderen</a:t>
            </a:r>
          </a:p>
          <a:p>
            <a:r>
              <a:rPr lang="nl-NL" dirty="0"/>
              <a:t>Vier typen beenderen:</a:t>
            </a:r>
          </a:p>
          <a:p>
            <a:pPr marL="800100" lvl="1" indent="-342900">
              <a:buFont typeface="+mj-lt"/>
              <a:buAutoNum type="arabicPeriod"/>
            </a:pPr>
            <a:r>
              <a:rPr lang="nl-NL" dirty="0"/>
              <a:t>Pijpbeenderen</a:t>
            </a:r>
          </a:p>
          <a:p>
            <a:pPr marL="800100" lvl="1" indent="-342900">
              <a:buFont typeface="+mj-lt"/>
              <a:buAutoNum type="arabicPeriod"/>
            </a:pPr>
            <a:r>
              <a:rPr lang="nl-NL" dirty="0"/>
              <a:t>Platte beenderen</a:t>
            </a:r>
          </a:p>
          <a:p>
            <a:pPr marL="800100" lvl="1" indent="-342900">
              <a:buFont typeface="+mj-lt"/>
              <a:buAutoNum type="arabicPeriod"/>
            </a:pPr>
            <a:r>
              <a:rPr lang="nl-NL" dirty="0"/>
              <a:t>Kortere beenderen</a:t>
            </a:r>
          </a:p>
          <a:p>
            <a:pPr marL="800100" lvl="1" indent="-342900">
              <a:buFont typeface="+mj-lt"/>
              <a:buAutoNum type="arabicPeriod"/>
            </a:pPr>
            <a:r>
              <a:rPr lang="nl-NL" dirty="0"/>
              <a:t>Onregelmatige beenderen</a:t>
            </a:r>
          </a:p>
        </p:txBody>
      </p:sp>
      <p:pic>
        <p:nvPicPr>
          <p:cNvPr id="5" name="Afbeelding 4">
            <a:extLst>
              <a:ext uri="{FF2B5EF4-FFF2-40B4-BE49-F238E27FC236}">
                <a16:creationId xmlns:a16="http://schemas.microsoft.com/office/drawing/2014/main" id="{C8A69471-DD82-4B25-A2BA-78EF7C08215F}"/>
              </a:ext>
            </a:extLst>
          </p:cNvPr>
          <p:cNvPicPr>
            <a:picLocks noChangeAspect="1"/>
          </p:cNvPicPr>
          <p:nvPr/>
        </p:nvPicPr>
        <p:blipFill>
          <a:blip r:embed="rId2"/>
          <a:stretch>
            <a:fillRect/>
          </a:stretch>
        </p:blipFill>
        <p:spPr>
          <a:xfrm>
            <a:off x="8716817" y="1861882"/>
            <a:ext cx="2295238" cy="2857143"/>
          </a:xfrm>
          <a:prstGeom prst="rect">
            <a:avLst/>
          </a:prstGeom>
        </p:spPr>
      </p:pic>
      <p:pic>
        <p:nvPicPr>
          <p:cNvPr id="7" name="Afbeelding 6">
            <a:extLst>
              <a:ext uri="{FF2B5EF4-FFF2-40B4-BE49-F238E27FC236}">
                <a16:creationId xmlns:a16="http://schemas.microsoft.com/office/drawing/2014/main" id="{7DC71BC4-5D50-4216-A3C5-D85CCA52A3E9}"/>
              </a:ext>
            </a:extLst>
          </p:cNvPr>
          <p:cNvPicPr>
            <a:picLocks noChangeAspect="1"/>
          </p:cNvPicPr>
          <p:nvPr/>
        </p:nvPicPr>
        <p:blipFill>
          <a:blip r:embed="rId3"/>
          <a:stretch>
            <a:fillRect/>
          </a:stretch>
        </p:blipFill>
        <p:spPr>
          <a:xfrm>
            <a:off x="7428842" y="4150261"/>
            <a:ext cx="3229921" cy="1904754"/>
          </a:xfrm>
          <a:prstGeom prst="rect">
            <a:avLst/>
          </a:prstGeom>
        </p:spPr>
      </p:pic>
      <p:pic>
        <p:nvPicPr>
          <p:cNvPr id="9" name="Afbeelding 8">
            <a:extLst>
              <a:ext uri="{FF2B5EF4-FFF2-40B4-BE49-F238E27FC236}">
                <a16:creationId xmlns:a16="http://schemas.microsoft.com/office/drawing/2014/main" id="{D61244E8-7013-41FE-BB37-20F03EC65937}"/>
              </a:ext>
            </a:extLst>
          </p:cNvPr>
          <p:cNvPicPr>
            <a:picLocks noChangeAspect="1"/>
          </p:cNvPicPr>
          <p:nvPr/>
        </p:nvPicPr>
        <p:blipFill>
          <a:blip r:embed="rId4"/>
          <a:stretch>
            <a:fillRect/>
          </a:stretch>
        </p:blipFill>
        <p:spPr>
          <a:xfrm>
            <a:off x="6095687" y="1636176"/>
            <a:ext cx="2143125" cy="2143125"/>
          </a:xfrm>
          <a:prstGeom prst="rect">
            <a:avLst/>
          </a:prstGeom>
        </p:spPr>
      </p:pic>
    </p:spTree>
    <p:extLst>
      <p:ext uri="{BB962C8B-B14F-4D97-AF65-F5344CB8AC3E}">
        <p14:creationId xmlns:p14="http://schemas.microsoft.com/office/powerpoint/2010/main" val="299046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anim calcmode="lin" valueType="num">
                                      <p:cBhvr>
                                        <p:cTn id="36" dur="2000" fill="hold"/>
                                        <p:tgtEl>
                                          <p:spTgt spid="9"/>
                                        </p:tgtEl>
                                        <p:attrNameLst>
                                          <p:attrName>ppt_w</p:attrName>
                                        </p:attrNameLst>
                                      </p:cBhvr>
                                      <p:tavLst>
                                        <p:tav tm="0" fmla="#ppt_w*sin(2.5*pi*$)">
                                          <p:val>
                                            <p:fltVal val="0"/>
                                          </p:val>
                                        </p:tav>
                                        <p:tav tm="100000">
                                          <p:val>
                                            <p:fltVal val="1"/>
                                          </p:val>
                                        </p:tav>
                                      </p:tavLst>
                                    </p:anim>
                                    <p:anim calcmode="lin" valueType="num">
                                      <p:cBhvr>
                                        <p:cTn id="3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71D74-642C-4621-AD4D-638EF794E9B6}"/>
              </a:ext>
            </a:extLst>
          </p:cNvPr>
          <p:cNvSpPr>
            <a:spLocks noGrp="1"/>
          </p:cNvSpPr>
          <p:nvPr>
            <p:ph type="title"/>
          </p:nvPr>
        </p:nvSpPr>
        <p:spPr/>
        <p:txBody>
          <a:bodyPr/>
          <a:lstStyle/>
          <a:p>
            <a:r>
              <a:rPr lang="nl-NL" dirty="0"/>
              <a:t>Opdracht namen van het menselijk skelet. </a:t>
            </a:r>
          </a:p>
        </p:txBody>
      </p:sp>
      <p:sp>
        <p:nvSpPr>
          <p:cNvPr id="3" name="Tijdelijke aanduiding voor inhoud 2">
            <a:extLst>
              <a:ext uri="{FF2B5EF4-FFF2-40B4-BE49-F238E27FC236}">
                <a16:creationId xmlns:a16="http://schemas.microsoft.com/office/drawing/2014/main" id="{DBF23877-28D1-440F-818D-753C013B8C0D}"/>
              </a:ext>
            </a:extLst>
          </p:cNvPr>
          <p:cNvSpPr>
            <a:spLocks noGrp="1"/>
          </p:cNvSpPr>
          <p:nvPr>
            <p:ph sz="quarter" idx="13"/>
          </p:nvPr>
        </p:nvSpPr>
        <p:spPr/>
        <p:txBody>
          <a:bodyPr/>
          <a:lstStyle/>
          <a:p>
            <a:r>
              <a:rPr lang="nl-NL" dirty="0"/>
              <a:t>Je krijgt een naam op een post it.</a:t>
            </a:r>
          </a:p>
          <a:p>
            <a:r>
              <a:rPr lang="nl-NL" dirty="0"/>
              <a:t>Plak deze op de juiste botten op het skelet voor in de klas</a:t>
            </a:r>
          </a:p>
        </p:txBody>
      </p:sp>
    </p:spTree>
    <p:extLst>
      <p:ext uri="{BB962C8B-B14F-4D97-AF65-F5344CB8AC3E}">
        <p14:creationId xmlns:p14="http://schemas.microsoft.com/office/powerpoint/2010/main" val="165820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6F6D1-012C-4121-B676-2DD616075231}"/>
              </a:ext>
            </a:extLst>
          </p:cNvPr>
          <p:cNvSpPr>
            <a:spLocks noGrp="1"/>
          </p:cNvSpPr>
          <p:nvPr>
            <p:ph type="title"/>
          </p:nvPr>
        </p:nvSpPr>
        <p:spPr/>
        <p:txBody>
          <a:bodyPr/>
          <a:lstStyle/>
          <a:p>
            <a:r>
              <a:rPr lang="nl-NL" dirty="0"/>
              <a:t>Opdracht namen van botten van het paard</a:t>
            </a:r>
          </a:p>
        </p:txBody>
      </p:sp>
      <p:sp>
        <p:nvSpPr>
          <p:cNvPr id="3" name="Tijdelijke aanduiding voor inhoud 2">
            <a:extLst>
              <a:ext uri="{FF2B5EF4-FFF2-40B4-BE49-F238E27FC236}">
                <a16:creationId xmlns:a16="http://schemas.microsoft.com/office/drawing/2014/main" id="{C75349DB-7DFA-44FB-8444-4C224714479A}"/>
              </a:ext>
            </a:extLst>
          </p:cNvPr>
          <p:cNvSpPr>
            <a:spLocks noGrp="1"/>
          </p:cNvSpPr>
          <p:nvPr>
            <p:ph sz="quarter" idx="13"/>
          </p:nvPr>
        </p:nvSpPr>
        <p:spPr/>
        <p:txBody>
          <a:bodyPr/>
          <a:lstStyle/>
          <a:p>
            <a:r>
              <a:rPr lang="nl-NL" dirty="0"/>
              <a:t>Je krijgt een a4tje met daarop het skelet van een paard afgebeeld. </a:t>
            </a:r>
          </a:p>
          <a:p>
            <a:r>
              <a:rPr lang="nl-NL" dirty="0"/>
              <a:t>Zet de juiste namen bij de botten </a:t>
            </a:r>
          </a:p>
        </p:txBody>
      </p:sp>
    </p:spTree>
    <p:extLst>
      <p:ext uri="{BB962C8B-B14F-4D97-AF65-F5344CB8AC3E}">
        <p14:creationId xmlns:p14="http://schemas.microsoft.com/office/powerpoint/2010/main" val="333726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18959-35A2-4AA7-851A-71627D1B6562}"/>
              </a:ext>
            </a:extLst>
          </p:cNvPr>
          <p:cNvSpPr>
            <a:spLocks noGrp="1"/>
          </p:cNvSpPr>
          <p:nvPr>
            <p:ph type="title"/>
          </p:nvPr>
        </p:nvSpPr>
        <p:spPr/>
        <p:txBody>
          <a:bodyPr/>
          <a:lstStyle/>
          <a:p>
            <a:r>
              <a:rPr lang="nl-NL" dirty="0"/>
              <a:t>verbindingen</a:t>
            </a:r>
          </a:p>
        </p:txBody>
      </p:sp>
      <p:sp>
        <p:nvSpPr>
          <p:cNvPr id="3" name="Tijdelijke aanduiding voor inhoud 2">
            <a:extLst>
              <a:ext uri="{FF2B5EF4-FFF2-40B4-BE49-F238E27FC236}">
                <a16:creationId xmlns:a16="http://schemas.microsoft.com/office/drawing/2014/main" id="{9E4F4B88-F7A7-4B05-A497-70B3F012A507}"/>
              </a:ext>
            </a:extLst>
          </p:cNvPr>
          <p:cNvSpPr>
            <a:spLocks noGrp="1"/>
          </p:cNvSpPr>
          <p:nvPr>
            <p:ph sz="quarter" idx="13"/>
          </p:nvPr>
        </p:nvSpPr>
        <p:spPr/>
        <p:txBody>
          <a:bodyPr/>
          <a:lstStyle/>
          <a:p>
            <a:r>
              <a:rPr lang="nl-NL" dirty="0"/>
              <a:t>Botten zitten aan elkaar door middel van verbindingen</a:t>
            </a:r>
          </a:p>
          <a:p>
            <a:r>
              <a:rPr lang="nl-NL" dirty="0"/>
              <a:t>Verschillende manieren van verbinden</a:t>
            </a:r>
          </a:p>
          <a:p>
            <a:pPr marL="800100" lvl="1" indent="-342900">
              <a:buFont typeface="+mj-lt"/>
              <a:buAutoNum type="arabicPeriod"/>
            </a:pPr>
            <a:r>
              <a:rPr lang="nl-NL" dirty="0"/>
              <a:t>Naadverbinding</a:t>
            </a:r>
          </a:p>
          <a:p>
            <a:pPr marL="800100" lvl="1" indent="-342900">
              <a:buFont typeface="+mj-lt"/>
              <a:buAutoNum type="arabicPeriod"/>
            </a:pPr>
            <a:r>
              <a:rPr lang="nl-NL" dirty="0"/>
              <a:t>Kraakbeenverbinding</a:t>
            </a:r>
          </a:p>
          <a:p>
            <a:pPr marL="800100" lvl="1" indent="-342900">
              <a:buFont typeface="+mj-lt"/>
              <a:buAutoNum type="arabicPeriod"/>
            </a:pPr>
            <a:r>
              <a:rPr lang="nl-NL" dirty="0"/>
              <a:t>Vergroeiing</a:t>
            </a:r>
          </a:p>
          <a:p>
            <a:pPr marL="800100" lvl="1" indent="-342900">
              <a:buFont typeface="+mj-lt"/>
              <a:buAutoNum type="arabicPeriod"/>
            </a:pPr>
            <a:r>
              <a:rPr lang="nl-NL" dirty="0"/>
              <a:t>gewrichtsverbinding</a:t>
            </a:r>
          </a:p>
        </p:txBody>
      </p:sp>
    </p:spTree>
    <p:extLst>
      <p:ext uri="{BB962C8B-B14F-4D97-AF65-F5344CB8AC3E}">
        <p14:creationId xmlns:p14="http://schemas.microsoft.com/office/powerpoint/2010/main" val="119145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B4160-6F8A-467D-86C8-9B01F574105A}"/>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48527465-061B-4406-BE56-5F72A71D83F6}"/>
              </a:ext>
            </a:extLst>
          </p:cNvPr>
          <p:cNvSpPr>
            <a:spLocks noGrp="1"/>
          </p:cNvSpPr>
          <p:nvPr>
            <p:ph sz="quarter" idx="13"/>
          </p:nvPr>
        </p:nvSpPr>
        <p:spPr/>
        <p:txBody>
          <a:bodyPr/>
          <a:lstStyle/>
          <a:p>
            <a:r>
              <a:rPr lang="nl-NL" dirty="0"/>
              <a:t>Zoek uit wat de verschillende verbindingen zijn en noem een voorbeeld waar de verbinding in het menselijk lichaam zit.</a:t>
            </a:r>
          </a:p>
          <a:p>
            <a:pPr marL="800100" lvl="1" indent="-342900">
              <a:buFont typeface="+mj-lt"/>
              <a:buAutoNum type="arabicPeriod"/>
            </a:pPr>
            <a:r>
              <a:rPr lang="nl-NL" dirty="0"/>
              <a:t>Naadverbinding</a:t>
            </a:r>
          </a:p>
          <a:p>
            <a:pPr marL="800100" lvl="1" indent="-342900">
              <a:buFont typeface="+mj-lt"/>
              <a:buAutoNum type="arabicPeriod"/>
            </a:pPr>
            <a:r>
              <a:rPr lang="nl-NL" dirty="0"/>
              <a:t>Kraakbeenverbinding</a:t>
            </a:r>
          </a:p>
          <a:p>
            <a:pPr marL="800100" lvl="1" indent="-342900">
              <a:buFont typeface="+mj-lt"/>
              <a:buAutoNum type="arabicPeriod"/>
            </a:pPr>
            <a:r>
              <a:rPr lang="nl-NL" dirty="0"/>
              <a:t>Vergroeiing</a:t>
            </a:r>
          </a:p>
          <a:p>
            <a:pPr marL="800100" lvl="1" indent="-342900">
              <a:buFont typeface="+mj-lt"/>
              <a:buAutoNum type="arabicPeriod"/>
            </a:pPr>
            <a:r>
              <a:rPr lang="nl-NL" dirty="0"/>
              <a:t>gewrichtsverbinding</a:t>
            </a:r>
          </a:p>
          <a:p>
            <a:pPr lvl="1"/>
            <a:endParaRPr lang="nl-NL" dirty="0"/>
          </a:p>
        </p:txBody>
      </p:sp>
    </p:spTree>
    <p:extLst>
      <p:ext uri="{BB962C8B-B14F-4D97-AF65-F5344CB8AC3E}">
        <p14:creationId xmlns:p14="http://schemas.microsoft.com/office/powerpoint/2010/main" val="2936247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968F63-4325-4A3C-A97E-9DB5CC6956D9}"/>
              </a:ext>
            </a:extLst>
          </p:cNvPr>
          <p:cNvSpPr>
            <a:spLocks noGrp="1"/>
          </p:cNvSpPr>
          <p:nvPr>
            <p:ph type="title"/>
          </p:nvPr>
        </p:nvSpPr>
        <p:spPr/>
        <p:txBody>
          <a:bodyPr/>
          <a:lstStyle/>
          <a:p>
            <a:r>
              <a:rPr lang="nl-NL" dirty="0"/>
              <a:t>gewrichten</a:t>
            </a:r>
          </a:p>
        </p:txBody>
      </p:sp>
      <p:sp>
        <p:nvSpPr>
          <p:cNvPr id="3" name="Tijdelijke aanduiding voor inhoud 2">
            <a:extLst>
              <a:ext uri="{FF2B5EF4-FFF2-40B4-BE49-F238E27FC236}">
                <a16:creationId xmlns:a16="http://schemas.microsoft.com/office/drawing/2014/main" id="{6BE42334-6A29-48BC-BCB7-47E2D2DD2CCE}"/>
              </a:ext>
            </a:extLst>
          </p:cNvPr>
          <p:cNvSpPr>
            <a:spLocks noGrp="1"/>
          </p:cNvSpPr>
          <p:nvPr>
            <p:ph sz="quarter" idx="13"/>
          </p:nvPr>
        </p:nvSpPr>
        <p:spPr/>
        <p:txBody>
          <a:bodyPr/>
          <a:lstStyle/>
          <a:p>
            <a:r>
              <a:rPr lang="nl-NL" dirty="0"/>
              <a:t>Veel botten in het lichaam zitten vast door middel van gewrichten.</a:t>
            </a:r>
          </a:p>
          <a:p>
            <a:r>
              <a:rPr lang="nl-NL" dirty="0"/>
              <a:t>Er bestaan verschillende soorten gewrichten</a:t>
            </a:r>
          </a:p>
          <a:p>
            <a:pPr marL="800100" lvl="1" indent="-342900">
              <a:buFont typeface="+mj-lt"/>
              <a:buAutoNum type="arabicPeriod"/>
            </a:pPr>
            <a:r>
              <a:rPr lang="nl-NL" dirty="0"/>
              <a:t>Scharniergewrichten</a:t>
            </a:r>
          </a:p>
          <a:p>
            <a:pPr marL="800100" lvl="1" indent="-342900">
              <a:buFont typeface="+mj-lt"/>
              <a:buAutoNum type="arabicPeriod"/>
            </a:pPr>
            <a:r>
              <a:rPr lang="nl-NL" dirty="0"/>
              <a:t>Zadelgewrichten</a:t>
            </a:r>
          </a:p>
          <a:p>
            <a:pPr marL="800100" lvl="1" indent="-342900">
              <a:buFont typeface="+mj-lt"/>
              <a:buAutoNum type="arabicPeriod"/>
            </a:pPr>
            <a:r>
              <a:rPr lang="nl-NL" dirty="0"/>
              <a:t>Kogelgewrichten</a:t>
            </a:r>
          </a:p>
          <a:p>
            <a:pPr marL="800100" lvl="1" indent="-342900">
              <a:buFont typeface="+mj-lt"/>
              <a:buAutoNum type="arabicPeriod"/>
            </a:pPr>
            <a:r>
              <a:rPr lang="nl-NL" dirty="0"/>
              <a:t>Rolgewrichten.  </a:t>
            </a:r>
          </a:p>
        </p:txBody>
      </p:sp>
    </p:spTree>
    <p:extLst>
      <p:ext uri="{BB962C8B-B14F-4D97-AF65-F5344CB8AC3E}">
        <p14:creationId xmlns:p14="http://schemas.microsoft.com/office/powerpoint/2010/main" val="284971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150F7-AE1B-4317-BE4D-683DBE566587}"/>
              </a:ext>
            </a:extLst>
          </p:cNvPr>
          <p:cNvSpPr>
            <a:spLocks noGrp="1"/>
          </p:cNvSpPr>
          <p:nvPr>
            <p:ph type="title"/>
          </p:nvPr>
        </p:nvSpPr>
        <p:spPr/>
        <p:txBody>
          <a:bodyPr/>
          <a:lstStyle/>
          <a:p>
            <a:r>
              <a:rPr lang="nl-NL" dirty="0"/>
              <a:t>Vorige week</a:t>
            </a:r>
          </a:p>
        </p:txBody>
      </p:sp>
      <p:sp>
        <p:nvSpPr>
          <p:cNvPr id="3" name="Tijdelijke aanduiding voor inhoud 2">
            <a:extLst>
              <a:ext uri="{FF2B5EF4-FFF2-40B4-BE49-F238E27FC236}">
                <a16:creationId xmlns:a16="http://schemas.microsoft.com/office/drawing/2014/main" id="{E5AA4673-19E5-4428-9539-6639C3BA61B2}"/>
              </a:ext>
            </a:extLst>
          </p:cNvPr>
          <p:cNvSpPr>
            <a:spLocks noGrp="1"/>
          </p:cNvSpPr>
          <p:nvPr>
            <p:ph sz="quarter" idx="13"/>
          </p:nvPr>
        </p:nvSpPr>
        <p:spPr/>
        <p:txBody>
          <a:bodyPr/>
          <a:lstStyle/>
          <a:p>
            <a:r>
              <a:rPr lang="nl-NL" dirty="0"/>
              <a:t>Behandeld stukje van de nieren, onderdelen en functie.</a:t>
            </a:r>
          </a:p>
          <a:p>
            <a:r>
              <a:rPr lang="nl-NL" dirty="0"/>
              <a:t>Filmpje nierziektes</a:t>
            </a:r>
          </a:p>
          <a:p>
            <a:r>
              <a:rPr lang="nl-NL" dirty="0"/>
              <a:t>Huiswerk gemaakt? </a:t>
            </a:r>
          </a:p>
        </p:txBody>
      </p:sp>
    </p:spTree>
    <p:extLst>
      <p:ext uri="{BB962C8B-B14F-4D97-AF65-F5344CB8AC3E}">
        <p14:creationId xmlns:p14="http://schemas.microsoft.com/office/powerpoint/2010/main" val="359303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E870F-D77D-4886-9F92-BF21AFD93E4A}"/>
              </a:ext>
            </a:extLst>
          </p:cNvPr>
          <p:cNvSpPr>
            <a:spLocks noGrp="1"/>
          </p:cNvSpPr>
          <p:nvPr>
            <p:ph type="title"/>
          </p:nvPr>
        </p:nvSpPr>
        <p:spPr/>
        <p:txBody>
          <a:bodyPr/>
          <a:lstStyle/>
          <a:p>
            <a:r>
              <a:rPr lang="nl-NL" dirty="0"/>
              <a:t>huiswerkopdracht</a:t>
            </a:r>
          </a:p>
        </p:txBody>
      </p:sp>
      <p:sp>
        <p:nvSpPr>
          <p:cNvPr id="3" name="Tijdelijke aanduiding voor inhoud 2">
            <a:extLst>
              <a:ext uri="{FF2B5EF4-FFF2-40B4-BE49-F238E27FC236}">
                <a16:creationId xmlns:a16="http://schemas.microsoft.com/office/drawing/2014/main" id="{1ECC911F-6BA9-4BD6-B352-AF3EDC4430FB}"/>
              </a:ext>
            </a:extLst>
          </p:cNvPr>
          <p:cNvSpPr>
            <a:spLocks noGrp="1"/>
          </p:cNvSpPr>
          <p:nvPr>
            <p:ph sz="quarter" idx="13"/>
          </p:nvPr>
        </p:nvSpPr>
        <p:spPr/>
        <p:txBody>
          <a:bodyPr/>
          <a:lstStyle/>
          <a:p>
            <a:r>
              <a:rPr lang="nl-NL" dirty="0"/>
              <a:t>Kies een ziekte/aandoening bij een paard of ezel die komt door slechte huisvesting of </a:t>
            </a:r>
            <a:r>
              <a:rPr lang="nl-NL" dirty="0" err="1"/>
              <a:t>hygiene</a:t>
            </a:r>
            <a:r>
              <a:rPr lang="nl-NL" dirty="0"/>
              <a:t>. </a:t>
            </a:r>
          </a:p>
          <a:p>
            <a:r>
              <a:rPr lang="nl-NL" dirty="0"/>
              <a:t>Werk dit zo duidelijk mogelijk uit. Beschrijf wat de ziekte/aandoening inhoud, hoe het ontstaat, hoe schadelijk is het voor het dier (wordt het ziek of kan het er uiteindelijk aan overlijden), hoe kan je het behandelen. </a:t>
            </a:r>
          </a:p>
        </p:txBody>
      </p:sp>
    </p:spTree>
    <p:extLst>
      <p:ext uri="{BB962C8B-B14F-4D97-AF65-F5344CB8AC3E}">
        <p14:creationId xmlns:p14="http://schemas.microsoft.com/office/powerpoint/2010/main" val="1288602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6EE32-F019-44CD-853C-B743F8E1F2BF}"/>
              </a:ext>
            </a:extLst>
          </p:cNvPr>
          <p:cNvSpPr>
            <a:spLocks noGrp="1"/>
          </p:cNvSpPr>
          <p:nvPr>
            <p:ph type="title"/>
          </p:nvPr>
        </p:nvSpPr>
        <p:spPr/>
        <p:txBody>
          <a:bodyPr/>
          <a:lstStyle/>
          <a:p>
            <a:r>
              <a:rPr lang="nl-NL" dirty="0"/>
              <a:t>vragen</a:t>
            </a:r>
          </a:p>
        </p:txBody>
      </p:sp>
      <p:pic>
        <p:nvPicPr>
          <p:cNvPr id="5" name="Tijdelijke aanduiding voor inhoud 4">
            <a:extLst>
              <a:ext uri="{FF2B5EF4-FFF2-40B4-BE49-F238E27FC236}">
                <a16:creationId xmlns:a16="http://schemas.microsoft.com/office/drawing/2014/main" id="{EB05FAE0-8FC3-479B-AC3F-2BFBA7603A6E}"/>
              </a:ext>
            </a:extLst>
          </p:cNvPr>
          <p:cNvPicPr>
            <a:picLocks noGrp="1" noChangeAspect="1"/>
          </p:cNvPicPr>
          <p:nvPr>
            <p:ph sz="quarter" idx="13"/>
          </p:nvPr>
        </p:nvPicPr>
        <p:blipFill>
          <a:blip r:embed="rId2"/>
          <a:stretch>
            <a:fillRect/>
          </a:stretch>
        </p:blipFill>
        <p:spPr>
          <a:xfrm>
            <a:off x="3181855" y="2214694"/>
            <a:ext cx="6497855" cy="3384734"/>
          </a:xfrm>
        </p:spPr>
      </p:pic>
    </p:spTree>
    <p:extLst>
      <p:ext uri="{BB962C8B-B14F-4D97-AF65-F5344CB8AC3E}">
        <p14:creationId xmlns:p14="http://schemas.microsoft.com/office/powerpoint/2010/main" val="194721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01563-D497-460B-9923-339EB0C9E397}"/>
              </a:ext>
            </a:extLst>
          </p:cNvPr>
          <p:cNvSpPr>
            <a:spLocks noGrp="1"/>
          </p:cNvSpPr>
          <p:nvPr>
            <p:ph type="title"/>
          </p:nvPr>
        </p:nvSpPr>
        <p:spPr/>
        <p:txBody>
          <a:bodyPr/>
          <a:lstStyle/>
          <a:p>
            <a:r>
              <a:rPr lang="nl-NL" dirty="0"/>
              <a:t>Vandaag </a:t>
            </a:r>
          </a:p>
        </p:txBody>
      </p:sp>
      <p:sp>
        <p:nvSpPr>
          <p:cNvPr id="3" name="Tijdelijke aanduiding voor inhoud 2">
            <a:extLst>
              <a:ext uri="{FF2B5EF4-FFF2-40B4-BE49-F238E27FC236}">
                <a16:creationId xmlns:a16="http://schemas.microsoft.com/office/drawing/2014/main" id="{2BE6B5A5-CF96-42E6-9228-787208F2A017}"/>
              </a:ext>
            </a:extLst>
          </p:cNvPr>
          <p:cNvSpPr>
            <a:spLocks noGrp="1"/>
          </p:cNvSpPr>
          <p:nvPr>
            <p:ph sz="quarter" idx="13"/>
          </p:nvPr>
        </p:nvSpPr>
        <p:spPr/>
        <p:txBody>
          <a:bodyPr/>
          <a:lstStyle/>
          <a:p>
            <a:r>
              <a:rPr lang="nl-NL" dirty="0"/>
              <a:t>gedrag en welzijn Nikki (</a:t>
            </a:r>
            <a:r>
              <a:rPr lang="nl-NL" dirty="0" err="1"/>
              <a:t>corine</a:t>
            </a:r>
            <a:r>
              <a:rPr lang="nl-NL" dirty="0"/>
              <a:t> aanvulling)</a:t>
            </a:r>
          </a:p>
          <a:p>
            <a:r>
              <a:rPr lang="nl-NL" dirty="0"/>
              <a:t>Nieren deel 2</a:t>
            </a:r>
          </a:p>
          <a:p>
            <a:r>
              <a:rPr lang="nl-NL" dirty="0"/>
              <a:t>Bespreken van de huiswerkopdracht paard </a:t>
            </a:r>
            <a:r>
              <a:rPr lang="nl-NL" dirty="0" err="1"/>
              <a:t>vs</a:t>
            </a:r>
            <a:r>
              <a:rPr lang="nl-NL" dirty="0"/>
              <a:t> ezel</a:t>
            </a:r>
          </a:p>
          <a:p>
            <a:r>
              <a:rPr lang="nl-NL" dirty="0"/>
              <a:t>Anatomie paard </a:t>
            </a:r>
            <a:r>
              <a:rPr lang="nl-NL" dirty="0" err="1"/>
              <a:t>vs</a:t>
            </a:r>
            <a:r>
              <a:rPr lang="nl-NL" dirty="0"/>
              <a:t> ezel</a:t>
            </a:r>
          </a:p>
          <a:p>
            <a:r>
              <a:rPr lang="nl-NL" dirty="0" err="1"/>
              <a:t>Fysiolgie</a:t>
            </a:r>
            <a:r>
              <a:rPr lang="nl-NL" dirty="0"/>
              <a:t> paard </a:t>
            </a:r>
            <a:r>
              <a:rPr lang="nl-NL" dirty="0" err="1"/>
              <a:t>vs</a:t>
            </a:r>
            <a:r>
              <a:rPr lang="nl-NL" dirty="0"/>
              <a:t> ezel</a:t>
            </a:r>
          </a:p>
          <a:p>
            <a:r>
              <a:rPr lang="nl-NL" dirty="0"/>
              <a:t>Gezondheidskenmerken paard en ezel benoemen</a:t>
            </a:r>
          </a:p>
          <a:p>
            <a:r>
              <a:rPr lang="nl-NL" dirty="0" err="1"/>
              <a:t>Hygiene</a:t>
            </a:r>
            <a:r>
              <a:rPr lang="nl-NL" dirty="0"/>
              <a:t> en leefomgeving </a:t>
            </a:r>
            <a:r>
              <a:rPr lang="nl-NL" dirty="0" err="1"/>
              <a:t>icm</a:t>
            </a:r>
            <a:r>
              <a:rPr lang="nl-NL" dirty="0"/>
              <a:t> gezondheid</a:t>
            </a:r>
          </a:p>
        </p:txBody>
      </p:sp>
    </p:spTree>
    <p:extLst>
      <p:ext uri="{BB962C8B-B14F-4D97-AF65-F5344CB8AC3E}">
        <p14:creationId xmlns:p14="http://schemas.microsoft.com/office/powerpoint/2010/main" val="279788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52B86-6244-4656-A80A-44B521B4EDF1}"/>
              </a:ext>
            </a:extLst>
          </p:cNvPr>
          <p:cNvSpPr>
            <a:spLocks noGrp="1"/>
          </p:cNvSpPr>
          <p:nvPr>
            <p:ph type="title"/>
          </p:nvPr>
        </p:nvSpPr>
        <p:spPr/>
        <p:txBody>
          <a:bodyPr/>
          <a:lstStyle/>
          <a:p>
            <a:r>
              <a:rPr lang="nl-NL" dirty="0"/>
              <a:t>Functies van </a:t>
            </a:r>
            <a:r>
              <a:rPr lang="nl-NL" dirty="0" err="1"/>
              <a:t>unrinewegen</a:t>
            </a:r>
            <a:endParaRPr lang="nl-NL" dirty="0"/>
          </a:p>
        </p:txBody>
      </p:sp>
      <p:sp>
        <p:nvSpPr>
          <p:cNvPr id="3" name="Tijdelijke aanduiding voor inhoud 2">
            <a:extLst>
              <a:ext uri="{FF2B5EF4-FFF2-40B4-BE49-F238E27FC236}">
                <a16:creationId xmlns:a16="http://schemas.microsoft.com/office/drawing/2014/main" id="{8098842B-5FFA-46B0-9694-3B027B8150E4}"/>
              </a:ext>
            </a:extLst>
          </p:cNvPr>
          <p:cNvSpPr>
            <a:spLocks noGrp="1"/>
          </p:cNvSpPr>
          <p:nvPr>
            <p:ph sz="quarter" idx="13"/>
          </p:nvPr>
        </p:nvSpPr>
        <p:spPr/>
        <p:txBody>
          <a:bodyPr/>
          <a:lstStyle/>
          <a:p>
            <a:r>
              <a:rPr lang="nl-NL" dirty="0"/>
              <a:t>In principe acht verschillende functies</a:t>
            </a:r>
          </a:p>
          <a:p>
            <a:pPr marL="800100" lvl="1" indent="-342900">
              <a:buFont typeface="+mj-lt"/>
              <a:buAutoNum type="arabicPeriod"/>
            </a:pPr>
            <a:r>
              <a:rPr lang="nl-NL" dirty="0"/>
              <a:t>Afvoeren van afvalstoffen</a:t>
            </a:r>
          </a:p>
          <a:p>
            <a:pPr marL="800100" lvl="1" indent="-342900">
              <a:buFont typeface="+mj-lt"/>
              <a:buAutoNum type="arabicPeriod"/>
            </a:pPr>
            <a:r>
              <a:rPr lang="nl-NL" dirty="0"/>
              <a:t>Regelen vochtbalans in lichaam </a:t>
            </a:r>
          </a:p>
          <a:p>
            <a:pPr marL="800100" lvl="1" indent="-342900">
              <a:buFont typeface="+mj-lt"/>
              <a:buAutoNum type="arabicPeriod"/>
            </a:pPr>
            <a:r>
              <a:rPr lang="nl-NL" dirty="0"/>
              <a:t>Produceren van hormonen</a:t>
            </a:r>
          </a:p>
          <a:p>
            <a:pPr marL="800100" lvl="1" indent="-342900">
              <a:buFont typeface="+mj-lt"/>
              <a:buAutoNum type="arabicPeriod"/>
            </a:pPr>
            <a:r>
              <a:rPr lang="nl-NL" dirty="0"/>
              <a:t>Handhaven juiste zuur-basebalans</a:t>
            </a:r>
          </a:p>
          <a:p>
            <a:pPr marL="800100" lvl="1" indent="-342900">
              <a:buFont typeface="+mj-lt"/>
              <a:buAutoNum type="arabicPeriod"/>
            </a:pPr>
            <a:r>
              <a:rPr lang="nl-NL" dirty="0"/>
              <a:t>Handhaven zout-waterbalans</a:t>
            </a:r>
          </a:p>
          <a:p>
            <a:pPr marL="800100" lvl="1" indent="-342900">
              <a:buFont typeface="+mj-lt"/>
              <a:buAutoNum type="arabicPeriod"/>
            </a:pPr>
            <a:r>
              <a:rPr lang="nl-NL" dirty="0"/>
              <a:t>Vitamine d produceren</a:t>
            </a:r>
          </a:p>
          <a:p>
            <a:pPr marL="800100" lvl="1" indent="-342900">
              <a:buFont typeface="+mj-lt"/>
              <a:buAutoNum type="arabicPeriod"/>
            </a:pPr>
            <a:r>
              <a:rPr lang="nl-NL" dirty="0"/>
              <a:t>Opslag van urine</a:t>
            </a:r>
          </a:p>
        </p:txBody>
      </p:sp>
      <p:pic>
        <p:nvPicPr>
          <p:cNvPr id="5" name="Afbeelding 4">
            <a:extLst>
              <a:ext uri="{FF2B5EF4-FFF2-40B4-BE49-F238E27FC236}">
                <a16:creationId xmlns:a16="http://schemas.microsoft.com/office/drawing/2014/main" id="{21CAF04C-875A-4919-93CA-59F215E23203}"/>
              </a:ext>
            </a:extLst>
          </p:cNvPr>
          <p:cNvPicPr>
            <a:picLocks noChangeAspect="1"/>
          </p:cNvPicPr>
          <p:nvPr/>
        </p:nvPicPr>
        <p:blipFill>
          <a:blip r:embed="rId3"/>
          <a:stretch>
            <a:fillRect/>
          </a:stretch>
        </p:blipFill>
        <p:spPr>
          <a:xfrm>
            <a:off x="5858608" y="2634395"/>
            <a:ext cx="5715000" cy="1343025"/>
          </a:xfrm>
          <a:prstGeom prst="rect">
            <a:avLst/>
          </a:prstGeom>
        </p:spPr>
      </p:pic>
    </p:spTree>
    <p:extLst>
      <p:ext uri="{BB962C8B-B14F-4D97-AF65-F5344CB8AC3E}">
        <p14:creationId xmlns:p14="http://schemas.microsoft.com/office/powerpoint/2010/main" val="299894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2000"/>
                                        <p:tgtEl>
                                          <p:spTgt spid="3">
                                            <p:txEl>
                                              <p:pRg st="2" end="2"/>
                                            </p:txEl>
                                          </p:spTgt>
                                        </p:tgtEl>
                                      </p:cBhvr>
                                    </p:animEffect>
                                    <p:anim calcmode="lin" valueType="num">
                                      <p:cBhvr>
                                        <p:cTn id="44"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45"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50" dur="5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1000"/>
                                        <p:tgtEl>
                                          <p:spTgt spid="3">
                                            <p:txEl>
                                              <p:pRg st="4" end="4"/>
                                            </p:txEl>
                                          </p:spTgt>
                                        </p:tgtEl>
                                      </p:cBhvr>
                                    </p:animEffect>
                                    <p:anim calcmode="lin" valueType="num">
                                      <p:cBhvr>
                                        <p:cTn id="5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down)">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wheel(1)">
                                      <p:cBhvr>
                                        <p:cTn id="67" dur="2000"/>
                                        <p:tgtEl>
                                          <p:spTgt spid="3">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nodeType="click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Effect transition="in" filter="fade">
                                      <p:cBhvr>
                                        <p:cTn id="76" dur="2000"/>
                                        <p:tgtEl>
                                          <p:spTgt spid="3">
                                            <p:txEl>
                                              <p:pRg st="7" end="7"/>
                                            </p:txEl>
                                          </p:spTgt>
                                        </p:tgtEl>
                                      </p:cBhvr>
                                    </p:animEffect>
                                    <p:anim calcmode="lin" valueType="num">
                                      <p:cBhvr>
                                        <p:cTn id="77"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78"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E5FA9-D34D-41AB-8AA0-1754250775AB}"/>
              </a:ext>
            </a:extLst>
          </p:cNvPr>
          <p:cNvSpPr>
            <a:spLocks noGrp="1"/>
          </p:cNvSpPr>
          <p:nvPr>
            <p:ph type="title"/>
          </p:nvPr>
        </p:nvSpPr>
        <p:spPr/>
        <p:txBody>
          <a:bodyPr/>
          <a:lstStyle/>
          <a:p>
            <a:r>
              <a:rPr lang="nl-NL" dirty="0"/>
              <a:t>Onderdeel nier</a:t>
            </a:r>
          </a:p>
        </p:txBody>
      </p:sp>
      <p:pic>
        <p:nvPicPr>
          <p:cNvPr id="9" name="Tijdelijke aanduiding voor inhoud 8">
            <a:extLst>
              <a:ext uri="{FF2B5EF4-FFF2-40B4-BE49-F238E27FC236}">
                <a16:creationId xmlns:a16="http://schemas.microsoft.com/office/drawing/2014/main" id="{694534A5-9FF6-48BE-84BB-72FC2C8F5292}"/>
              </a:ext>
            </a:extLst>
          </p:cNvPr>
          <p:cNvPicPr>
            <a:picLocks noGrp="1" noChangeAspect="1"/>
          </p:cNvPicPr>
          <p:nvPr>
            <p:ph sz="quarter" idx="13"/>
          </p:nvPr>
        </p:nvPicPr>
        <p:blipFill>
          <a:blip r:embed="rId2"/>
          <a:stretch>
            <a:fillRect/>
          </a:stretch>
        </p:blipFill>
        <p:spPr>
          <a:xfrm>
            <a:off x="3590409" y="2366963"/>
            <a:ext cx="5011182" cy="3424237"/>
          </a:xfrm>
        </p:spPr>
      </p:pic>
      <p:sp>
        <p:nvSpPr>
          <p:cNvPr id="10" name="Bijschrift: lijn 9">
            <a:extLst>
              <a:ext uri="{FF2B5EF4-FFF2-40B4-BE49-F238E27FC236}">
                <a16:creationId xmlns:a16="http://schemas.microsoft.com/office/drawing/2014/main" id="{58492ED8-9FA3-45FC-B167-039C30453F0D}"/>
              </a:ext>
            </a:extLst>
          </p:cNvPr>
          <p:cNvSpPr/>
          <p:nvPr/>
        </p:nvSpPr>
        <p:spPr>
          <a:xfrm>
            <a:off x="8458200" y="1573823"/>
            <a:ext cx="2189285" cy="967154"/>
          </a:xfrm>
          <a:prstGeom prst="borderCallout1">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rPr>
              <a:t>Bijnieren produceren hormonen</a:t>
            </a:r>
          </a:p>
        </p:txBody>
      </p:sp>
      <p:sp>
        <p:nvSpPr>
          <p:cNvPr id="11" name="Bijschrift: gebogen lijn 10">
            <a:extLst>
              <a:ext uri="{FF2B5EF4-FFF2-40B4-BE49-F238E27FC236}">
                <a16:creationId xmlns:a16="http://schemas.microsoft.com/office/drawing/2014/main" id="{6062F52D-ACA2-41A1-A825-9D7705F14E5F}"/>
              </a:ext>
            </a:extLst>
          </p:cNvPr>
          <p:cNvSpPr/>
          <p:nvPr/>
        </p:nvSpPr>
        <p:spPr>
          <a:xfrm>
            <a:off x="5678014" y="2234144"/>
            <a:ext cx="1468583" cy="1350776"/>
          </a:xfrm>
          <a:prstGeom prst="borderCallout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err="1">
                <a:ln w="0"/>
                <a:solidFill>
                  <a:schemeClr val="tx1"/>
                </a:solidFill>
                <a:effectLst>
                  <a:outerShdw blurRad="38100" dist="19050" dir="2700000" algn="tl" rotWithShape="0">
                    <a:schemeClr val="dk1">
                      <a:alpha val="40000"/>
                    </a:schemeClr>
                  </a:outerShdw>
                </a:effectLst>
              </a:rPr>
              <a:t>Nierader</a:t>
            </a:r>
            <a:r>
              <a:rPr lang="nl-NL" dirty="0">
                <a:ln w="0"/>
                <a:solidFill>
                  <a:schemeClr val="tx1"/>
                </a:solidFill>
                <a:effectLst>
                  <a:outerShdw blurRad="38100" dist="19050" dir="2700000" algn="tl" rotWithShape="0">
                    <a:schemeClr val="dk1">
                      <a:alpha val="40000"/>
                    </a:schemeClr>
                  </a:outerShdw>
                </a:effectLst>
              </a:rPr>
              <a:t> bloed zonder afvalstoffen</a:t>
            </a:r>
            <a:endParaRPr lang="nl-NL" dirty="0"/>
          </a:p>
        </p:txBody>
      </p:sp>
      <p:sp>
        <p:nvSpPr>
          <p:cNvPr id="12" name="Bijschrift: gebogen lijn 11">
            <a:extLst>
              <a:ext uri="{FF2B5EF4-FFF2-40B4-BE49-F238E27FC236}">
                <a16:creationId xmlns:a16="http://schemas.microsoft.com/office/drawing/2014/main" id="{173AF05E-1F27-44A4-A259-7AC880591462}"/>
              </a:ext>
            </a:extLst>
          </p:cNvPr>
          <p:cNvSpPr/>
          <p:nvPr/>
        </p:nvSpPr>
        <p:spPr>
          <a:xfrm>
            <a:off x="1232522" y="4226862"/>
            <a:ext cx="2690446" cy="589634"/>
          </a:xfrm>
          <a:prstGeom prst="borderCallout2">
            <a:avLst>
              <a:gd name="adj1" fmla="val 29715"/>
              <a:gd name="adj2" fmla="val 101524"/>
              <a:gd name="adj3" fmla="val -34510"/>
              <a:gd name="adj4" fmla="val 118937"/>
              <a:gd name="adj5" fmla="val -8117"/>
              <a:gd name="adj6" fmla="val 149015"/>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rPr>
              <a:t>Nierslagader bloed met afvalstoffen</a:t>
            </a:r>
          </a:p>
        </p:txBody>
      </p:sp>
      <p:sp>
        <p:nvSpPr>
          <p:cNvPr id="13" name="Bijschrift: gebogen lijn 12">
            <a:extLst>
              <a:ext uri="{FF2B5EF4-FFF2-40B4-BE49-F238E27FC236}">
                <a16:creationId xmlns:a16="http://schemas.microsoft.com/office/drawing/2014/main" id="{C277D7B1-9436-4F03-BF87-B8A614C7F0A3}"/>
              </a:ext>
            </a:extLst>
          </p:cNvPr>
          <p:cNvSpPr/>
          <p:nvPr/>
        </p:nvSpPr>
        <p:spPr>
          <a:xfrm>
            <a:off x="1518753" y="1087983"/>
            <a:ext cx="1468583" cy="1596177"/>
          </a:xfrm>
          <a:prstGeom prst="borderCallout2">
            <a:avLst>
              <a:gd name="adj1" fmla="val 23273"/>
              <a:gd name="adj2" fmla="val 105808"/>
              <a:gd name="adj3" fmla="val 44379"/>
              <a:gd name="adj4" fmla="val 153030"/>
              <a:gd name="adj5" fmla="val 201449"/>
              <a:gd name="adj6" fmla="val 218990"/>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rPr>
              <a:t>nierkapsel</a:t>
            </a:r>
          </a:p>
        </p:txBody>
      </p:sp>
      <p:sp>
        <p:nvSpPr>
          <p:cNvPr id="14" name="Bijschrift: gebogen lijn 13">
            <a:extLst>
              <a:ext uri="{FF2B5EF4-FFF2-40B4-BE49-F238E27FC236}">
                <a16:creationId xmlns:a16="http://schemas.microsoft.com/office/drawing/2014/main" id="{26D19794-D44B-43D6-BD0A-2BF4A0CF8717}"/>
              </a:ext>
            </a:extLst>
          </p:cNvPr>
          <p:cNvSpPr/>
          <p:nvPr/>
        </p:nvSpPr>
        <p:spPr>
          <a:xfrm>
            <a:off x="10091807" y="2603207"/>
            <a:ext cx="1619901" cy="893075"/>
          </a:xfrm>
          <a:prstGeom prst="borderCallout2">
            <a:avLst>
              <a:gd name="adj1" fmla="val 18750"/>
              <a:gd name="adj2" fmla="val -8333"/>
              <a:gd name="adj3" fmla="val 32599"/>
              <a:gd name="adj4" fmla="val -76575"/>
              <a:gd name="adj5" fmla="val 59095"/>
              <a:gd name="adj6" fmla="val -122740"/>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rPr>
              <a:t>Nierschors filteren van bloed</a:t>
            </a:r>
          </a:p>
        </p:txBody>
      </p:sp>
      <p:sp>
        <p:nvSpPr>
          <p:cNvPr id="15" name="Bijschrift: gebogen lijn 14">
            <a:extLst>
              <a:ext uri="{FF2B5EF4-FFF2-40B4-BE49-F238E27FC236}">
                <a16:creationId xmlns:a16="http://schemas.microsoft.com/office/drawing/2014/main" id="{21C83D56-FBD5-4436-8F05-CE9F1648CC3F}"/>
              </a:ext>
            </a:extLst>
          </p:cNvPr>
          <p:cNvSpPr/>
          <p:nvPr/>
        </p:nvSpPr>
        <p:spPr>
          <a:xfrm>
            <a:off x="9037781" y="3547870"/>
            <a:ext cx="2341419" cy="1181147"/>
          </a:xfrm>
          <a:prstGeom prst="borderCallout2">
            <a:avLst>
              <a:gd name="adj1" fmla="val 18750"/>
              <a:gd name="adj2" fmla="val -8333"/>
              <a:gd name="adj3" fmla="val 18750"/>
              <a:gd name="adj4" fmla="val -16667"/>
              <a:gd name="adj5" fmla="val 31826"/>
              <a:gd name="adj6" fmla="val -29503"/>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rPr>
              <a:t>Niermerg en </a:t>
            </a:r>
            <a:r>
              <a:rPr lang="nl-NL" dirty="0" err="1">
                <a:ln w="0"/>
                <a:solidFill>
                  <a:schemeClr val="tx1"/>
                </a:solidFill>
                <a:effectLst>
                  <a:outerShdw blurRad="38100" dist="19050" dir="2700000" algn="tl" rotWithShape="0">
                    <a:schemeClr val="dk1">
                      <a:alpha val="40000"/>
                    </a:schemeClr>
                  </a:outerShdw>
                </a:effectLst>
              </a:rPr>
              <a:t>nefronen</a:t>
            </a:r>
            <a:r>
              <a:rPr lang="nl-NL" dirty="0">
                <a:ln w="0"/>
                <a:solidFill>
                  <a:schemeClr val="tx1"/>
                </a:solidFill>
                <a:effectLst>
                  <a:outerShdw blurRad="38100" dist="19050" dir="2700000" algn="tl" rotWithShape="0">
                    <a:schemeClr val="dk1">
                      <a:alpha val="40000"/>
                    </a:schemeClr>
                  </a:outerShdw>
                </a:effectLst>
              </a:rPr>
              <a:t> lange buis met en bundel kleine bloedvaten</a:t>
            </a:r>
          </a:p>
        </p:txBody>
      </p:sp>
      <p:sp>
        <p:nvSpPr>
          <p:cNvPr id="16" name="Bijschrift: gebogen lijn 15">
            <a:extLst>
              <a:ext uri="{FF2B5EF4-FFF2-40B4-BE49-F238E27FC236}">
                <a16:creationId xmlns:a16="http://schemas.microsoft.com/office/drawing/2014/main" id="{ACB7F731-F661-4958-AA56-7775B565775B}"/>
              </a:ext>
            </a:extLst>
          </p:cNvPr>
          <p:cNvSpPr/>
          <p:nvPr/>
        </p:nvSpPr>
        <p:spPr>
          <a:xfrm>
            <a:off x="4398905" y="4627418"/>
            <a:ext cx="1898073" cy="1745673"/>
          </a:xfrm>
          <a:prstGeom prst="borderCallout2">
            <a:avLst>
              <a:gd name="adj1" fmla="val -7698"/>
              <a:gd name="adj2" fmla="val 82053"/>
              <a:gd name="adj3" fmla="val -11237"/>
              <a:gd name="adj4" fmla="val 99045"/>
              <a:gd name="adj5" fmla="val -19809"/>
              <a:gd name="adj6" fmla="val 157845"/>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rPr>
              <a:t>Nierbekken urine opvangen naar urineleiders vervoerd</a:t>
            </a:r>
          </a:p>
        </p:txBody>
      </p:sp>
    </p:spTree>
    <p:extLst>
      <p:ext uri="{BB962C8B-B14F-4D97-AF65-F5344CB8AC3E}">
        <p14:creationId xmlns:p14="http://schemas.microsoft.com/office/powerpoint/2010/main" val="72901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ppt_w</p:attrName>
                                        </p:attrNameLst>
                                      </p:cBhvr>
                                      <p:tavLst>
                                        <p:tav tm="0">
                                          <p:val>
                                            <p:fltVal val="0"/>
                                          </p:val>
                                        </p:tav>
                                        <p:tav tm="100000">
                                          <p:val>
                                            <p:strVal val="#ppt_w"/>
                                          </p:val>
                                        </p:tav>
                                      </p:tavLst>
                                    </p:anim>
                                    <p:anim calcmode="lin" valueType="num">
                                      <p:cBhvr>
                                        <p:cTn id="35" dur="1000" fill="hold"/>
                                        <p:tgtEl>
                                          <p:spTgt spid="15"/>
                                        </p:tgtEl>
                                        <p:attrNameLst>
                                          <p:attrName>ppt_h</p:attrName>
                                        </p:attrNameLst>
                                      </p:cBhvr>
                                      <p:tavLst>
                                        <p:tav tm="0">
                                          <p:val>
                                            <p:fltVal val="0"/>
                                          </p:val>
                                        </p:tav>
                                        <p:tav tm="100000">
                                          <p:val>
                                            <p:strVal val="#ppt_h"/>
                                          </p:val>
                                        </p:tav>
                                      </p:tavLst>
                                    </p:anim>
                                    <p:anim calcmode="lin" valueType="num">
                                      <p:cBhvr>
                                        <p:cTn id="36" dur="1000" fill="hold"/>
                                        <p:tgtEl>
                                          <p:spTgt spid="15"/>
                                        </p:tgtEl>
                                        <p:attrNameLst>
                                          <p:attrName>style.rotation</p:attrName>
                                        </p:attrNameLst>
                                      </p:cBhvr>
                                      <p:tavLst>
                                        <p:tav tm="0">
                                          <p:val>
                                            <p:fltVal val="90"/>
                                          </p:val>
                                        </p:tav>
                                        <p:tav tm="100000">
                                          <p:val>
                                            <p:fltVal val="0"/>
                                          </p:val>
                                        </p:tav>
                                      </p:tavLst>
                                    </p:anim>
                                    <p:animEffect transition="in" filter="fade">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6D8ED1-6F29-4C10-B92F-E53777113282}"/>
              </a:ext>
            </a:extLst>
          </p:cNvPr>
          <p:cNvSpPr>
            <a:spLocks noGrp="1"/>
          </p:cNvSpPr>
          <p:nvPr>
            <p:ph type="title"/>
          </p:nvPr>
        </p:nvSpPr>
        <p:spPr/>
        <p:txBody>
          <a:bodyPr/>
          <a:lstStyle/>
          <a:p>
            <a:r>
              <a:rPr lang="nl-NL" dirty="0"/>
              <a:t>Urineleiders, blaas en urinebuis</a:t>
            </a:r>
          </a:p>
        </p:txBody>
      </p:sp>
      <p:sp>
        <p:nvSpPr>
          <p:cNvPr id="3" name="Tijdelijke aanduiding voor inhoud 2">
            <a:extLst>
              <a:ext uri="{FF2B5EF4-FFF2-40B4-BE49-F238E27FC236}">
                <a16:creationId xmlns:a16="http://schemas.microsoft.com/office/drawing/2014/main" id="{41070A75-199D-4159-B415-979E6894CA6F}"/>
              </a:ext>
            </a:extLst>
          </p:cNvPr>
          <p:cNvSpPr>
            <a:spLocks noGrp="1"/>
          </p:cNvSpPr>
          <p:nvPr>
            <p:ph sz="quarter" idx="13"/>
          </p:nvPr>
        </p:nvSpPr>
        <p:spPr/>
        <p:txBody>
          <a:bodyPr/>
          <a:lstStyle/>
          <a:p>
            <a:r>
              <a:rPr lang="nl-NL" dirty="0"/>
              <a:t>Vanuit nierbekkens druppelt urine naar urineleiders</a:t>
            </a:r>
          </a:p>
          <a:p>
            <a:r>
              <a:rPr lang="nl-NL" dirty="0"/>
              <a:t>Urineleiders vast aan de blaas.</a:t>
            </a:r>
          </a:p>
          <a:p>
            <a:r>
              <a:rPr lang="nl-NL" dirty="0"/>
              <a:t>Blaas vangt urine op totdat deze vol zit</a:t>
            </a:r>
          </a:p>
          <a:p>
            <a:r>
              <a:rPr lang="nl-NL" dirty="0"/>
              <a:t>Urinebuis vervoert urine naar buiten bij drang</a:t>
            </a:r>
          </a:p>
          <a:p>
            <a:pPr marL="0" indent="0">
              <a:buNone/>
            </a:pPr>
            <a:endParaRPr lang="nl-NL" dirty="0"/>
          </a:p>
        </p:txBody>
      </p:sp>
    </p:spTree>
    <p:extLst>
      <p:ext uri="{BB962C8B-B14F-4D97-AF65-F5344CB8AC3E}">
        <p14:creationId xmlns:p14="http://schemas.microsoft.com/office/powerpoint/2010/main" val="23455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1596F-0346-40A1-B0EF-FF7E346AF4BA}"/>
              </a:ext>
            </a:extLst>
          </p:cNvPr>
          <p:cNvSpPr>
            <a:spLocks noGrp="1"/>
          </p:cNvSpPr>
          <p:nvPr>
            <p:ph type="title"/>
          </p:nvPr>
        </p:nvSpPr>
        <p:spPr/>
        <p:txBody>
          <a:bodyPr/>
          <a:lstStyle/>
          <a:p>
            <a:r>
              <a:rPr lang="nl-NL" dirty="0" err="1"/>
              <a:t>gezondheidskenmeren</a:t>
            </a:r>
            <a:endParaRPr lang="nl-NL" dirty="0"/>
          </a:p>
        </p:txBody>
      </p:sp>
      <p:sp>
        <p:nvSpPr>
          <p:cNvPr id="3" name="Tijdelijke aanduiding voor inhoud 2">
            <a:extLst>
              <a:ext uri="{FF2B5EF4-FFF2-40B4-BE49-F238E27FC236}">
                <a16:creationId xmlns:a16="http://schemas.microsoft.com/office/drawing/2014/main" id="{50742329-6E39-4BB0-AAA5-56FA0AE2F64E}"/>
              </a:ext>
            </a:extLst>
          </p:cNvPr>
          <p:cNvSpPr>
            <a:spLocks noGrp="1"/>
          </p:cNvSpPr>
          <p:nvPr>
            <p:ph sz="quarter" idx="13"/>
          </p:nvPr>
        </p:nvSpPr>
        <p:spPr/>
        <p:txBody>
          <a:bodyPr/>
          <a:lstStyle/>
          <a:p>
            <a:r>
              <a:rPr lang="nl-NL" dirty="0"/>
              <a:t>Maak een </a:t>
            </a:r>
          </a:p>
          <a:p>
            <a:r>
              <a:rPr lang="nl-NL" dirty="0" err="1"/>
              <a:t>mindmap</a:t>
            </a:r>
            <a:r>
              <a:rPr lang="nl-NL" dirty="0"/>
              <a:t> met daarin hoe je kunt zien dat een paard gezond is. </a:t>
            </a:r>
          </a:p>
          <a:p>
            <a:r>
              <a:rPr lang="nl-NL" dirty="0"/>
              <a:t>Je krijgt hier vijf minuten de tijd voor</a:t>
            </a:r>
          </a:p>
        </p:txBody>
      </p:sp>
    </p:spTree>
    <p:extLst>
      <p:ext uri="{BB962C8B-B14F-4D97-AF65-F5344CB8AC3E}">
        <p14:creationId xmlns:p14="http://schemas.microsoft.com/office/powerpoint/2010/main" val="59652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F3435-7574-4523-8012-33AAEA49326F}"/>
              </a:ext>
            </a:extLst>
          </p:cNvPr>
          <p:cNvSpPr>
            <a:spLocks noGrp="1"/>
          </p:cNvSpPr>
          <p:nvPr>
            <p:ph type="title"/>
          </p:nvPr>
        </p:nvSpPr>
        <p:spPr/>
        <p:txBody>
          <a:bodyPr/>
          <a:lstStyle/>
          <a:p>
            <a:r>
              <a:rPr lang="nl-NL" dirty="0"/>
              <a:t>Gezond paard buitenkant</a:t>
            </a:r>
          </a:p>
        </p:txBody>
      </p:sp>
      <p:sp>
        <p:nvSpPr>
          <p:cNvPr id="3" name="Tijdelijke aanduiding voor inhoud 2">
            <a:extLst>
              <a:ext uri="{FF2B5EF4-FFF2-40B4-BE49-F238E27FC236}">
                <a16:creationId xmlns:a16="http://schemas.microsoft.com/office/drawing/2014/main" id="{F6E65785-628F-4365-A419-F542075CBDC0}"/>
              </a:ext>
            </a:extLst>
          </p:cNvPr>
          <p:cNvSpPr>
            <a:spLocks noGrp="1"/>
          </p:cNvSpPr>
          <p:nvPr>
            <p:ph sz="quarter" idx="13"/>
          </p:nvPr>
        </p:nvSpPr>
        <p:spPr/>
        <p:txBody>
          <a:bodyPr/>
          <a:lstStyle/>
          <a:p>
            <a:r>
              <a:rPr lang="nl-NL" dirty="0"/>
              <a:t>gladde glanzende huid. </a:t>
            </a:r>
          </a:p>
          <a:p>
            <a:r>
              <a:rPr lang="nl-NL" dirty="0"/>
              <a:t>oog is levendig en niet tranend</a:t>
            </a:r>
          </a:p>
          <a:p>
            <a:r>
              <a:rPr lang="nl-NL" dirty="0"/>
              <a:t>neusslijmvlies is lichtrood en vochtig</a:t>
            </a:r>
          </a:p>
          <a:p>
            <a:r>
              <a:rPr lang="nl-NL" dirty="0"/>
              <a:t>lichaamstemperatuur is 37,5°-38,5º C</a:t>
            </a:r>
          </a:p>
          <a:p>
            <a:r>
              <a:rPr lang="nl-NL" dirty="0"/>
              <a:t>rustig en ontspannen maar heeft wel oog voor het geen wat om hem heen gebeurd. </a:t>
            </a:r>
          </a:p>
          <a:p>
            <a:endParaRPr lang="nl-NL" dirty="0"/>
          </a:p>
        </p:txBody>
      </p:sp>
    </p:spTree>
    <p:extLst>
      <p:ext uri="{BB962C8B-B14F-4D97-AF65-F5344CB8AC3E}">
        <p14:creationId xmlns:p14="http://schemas.microsoft.com/office/powerpoint/2010/main" val="357737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D616B-F65B-4DDD-8D60-6475BE2F9E4E}"/>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E8A912DC-F06A-4621-AD21-6AB7B2EDE33C}"/>
              </a:ext>
            </a:extLst>
          </p:cNvPr>
          <p:cNvSpPr>
            <a:spLocks noGrp="1"/>
          </p:cNvSpPr>
          <p:nvPr>
            <p:ph sz="quarter" idx="13"/>
          </p:nvPr>
        </p:nvSpPr>
        <p:spPr/>
        <p:txBody>
          <a:bodyPr/>
          <a:lstStyle/>
          <a:p>
            <a:r>
              <a:rPr lang="nl-NL" dirty="0"/>
              <a:t>Gezondheid kan ook worden gemeten aan de hand van de mest en de urine. De mestballen moeten geelachtig bruin, vrij los, en niet draderig of slij­merig zijn. De urine is lichtgeel en enigszins troebel. </a:t>
            </a:r>
          </a:p>
          <a:p>
            <a:r>
              <a:rPr lang="nl-NL" dirty="0"/>
              <a:t>De slijmvliezen worden beoordeeld door de lipslijmvliezen te bekijken en de binnenkant van het ooglid. De hartslag wordt beluisterd.</a:t>
            </a:r>
          </a:p>
        </p:txBody>
      </p:sp>
    </p:spTree>
    <p:extLst>
      <p:ext uri="{BB962C8B-B14F-4D97-AF65-F5344CB8AC3E}">
        <p14:creationId xmlns:p14="http://schemas.microsoft.com/office/powerpoint/2010/main" val="1127787816"/>
      </p:ext>
    </p:extLst>
  </p:cSld>
  <p:clrMapOvr>
    <a:masterClrMapping/>
  </p:clrMapOvr>
</p:sld>
</file>

<file path=ppt/theme/theme1.xml><?xml version="1.0" encoding="utf-8"?>
<a:theme xmlns:a="http://schemas.openxmlformats.org/drawingml/2006/main" name="Druppel">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3" ma:contentTypeDescription="Een nieuw document maken." ma:contentTypeScope="" ma:versionID="cdf8280e4522fbe0d91a1e34a1c69600">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dacaa48a9419e168a0556b770992c45e"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548C6E-9953-4600-A8F6-3C15CA15A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752C24-55F6-4506-A72E-E360F6AFCA21}">
  <ds:schemaRefs>
    <ds:schemaRef ds:uri="http://schemas.microsoft.com/sharepoint/v3/contenttype/forms"/>
  </ds:schemaRefs>
</ds:datastoreItem>
</file>

<file path=customXml/itemProps3.xml><?xml version="1.0" encoding="utf-8"?>
<ds:datastoreItem xmlns:ds="http://schemas.openxmlformats.org/officeDocument/2006/customXml" ds:itemID="{13C4FAF9-3F69-404D-9E7D-33C7021BFCBA}">
  <ds:schemaRefs>
    <ds:schemaRef ds:uri="http://www.w3.org/XML/1998/namespace"/>
    <ds:schemaRef ds:uri="http://purl.org/dc/terms/"/>
    <ds:schemaRef ds:uri="http://purl.org/dc/dcmitype/"/>
    <ds:schemaRef ds:uri="http://schemas.microsoft.com/office/2006/documentManagement/types"/>
    <ds:schemaRef ds:uri="c2e09757-d42c-4fcd-ae27-c71d4b258210"/>
    <ds:schemaRef ds:uri="http://purl.org/dc/elements/1.1/"/>
    <ds:schemaRef ds:uri="http://schemas.microsoft.com/office/infopath/2007/PartnerControls"/>
    <ds:schemaRef ds:uri="http://schemas.openxmlformats.org/package/2006/metadata/core-properties"/>
    <ds:schemaRef ds:uri="bfe1b49f-1cd4-47d5-a3dc-4ad9ba0da7a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TM04033925[[fn=Druppel]]</Template>
  <TotalTime>98</TotalTime>
  <Words>764</Words>
  <Application>Microsoft Office PowerPoint</Application>
  <PresentationFormat>Breedbeeld</PresentationFormat>
  <Paragraphs>106</Paragraphs>
  <Slides>21</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Tw Cen MT</vt:lpstr>
      <vt:lpstr>Druppel</vt:lpstr>
      <vt:lpstr>Gezondheid </vt:lpstr>
      <vt:lpstr>Vorige week</vt:lpstr>
      <vt:lpstr>Vandaag </vt:lpstr>
      <vt:lpstr>Functies van unrinewegen</vt:lpstr>
      <vt:lpstr>Onderdeel nier</vt:lpstr>
      <vt:lpstr>Urineleiders, blaas en urinebuis</vt:lpstr>
      <vt:lpstr>gezondheidskenmeren</vt:lpstr>
      <vt:lpstr>Gezond paard buitenkant</vt:lpstr>
      <vt:lpstr>PowerPoint-presentatie</vt:lpstr>
      <vt:lpstr>Pat waarden opdracht</vt:lpstr>
      <vt:lpstr>factorziekten</vt:lpstr>
      <vt:lpstr>Anatomie van het paard</vt:lpstr>
      <vt:lpstr>skelet</vt:lpstr>
      <vt:lpstr>Typen botten en de functies</vt:lpstr>
      <vt:lpstr>Opdracht namen van het menselijk skelet. </vt:lpstr>
      <vt:lpstr>Opdracht namen van botten van het paard</vt:lpstr>
      <vt:lpstr>verbindingen</vt:lpstr>
      <vt:lpstr>opdracht</vt:lpstr>
      <vt:lpstr>gewrichten</vt:lpstr>
      <vt:lpstr>huiswerkopdracht</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Gezondheid</dc:title>
  <dc:creator>Corine Harkink</dc:creator>
  <cp:lastModifiedBy>Corine Harkink</cp:lastModifiedBy>
  <cp:revision>17</cp:revision>
  <dcterms:created xsi:type="dcterms:W3CDTF">2023-01-17T14:06:34Z</dcterms:created>
  <dcterms:modified xsi:type="dcterms:W3CDTF">2023-01-17T15:44:53Z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